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64" r:id="rId6"/>
    <p:sldId id="320" r:id="rId7"/>
    <p:sldId id="314" r:id="rId8"/>
    <p:sldId id="311" r:id="rId9"/>
    <p:sldId id="273" r:id="rId10"/>
    <p:sldId id="317" r:id="rId11"/>
    <p:sldId id="319" r:id="rId12"/>
    <p:sldId id="279" r:id="rId13"/>
    <p:sldId id="302" r:id="rId14"/>
    <p:sldId id="312" r:id="rId15"/>
    <p:sldId id="285" r:id="rId16"/>
    <p:sldId id="294" r:id="rId17"/>
    <p:sldId id="318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C7"/>
    <a:srgbClr val="47A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>
        <p:scale>
          <a:sx n="84" d="100"/>
          <a:sy n="84" d="100"/>
        </p:scale>
        <p:origin x="-1325" y="-43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939902"/>
            <a:ext cx="9144000" cy="1203598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0"/>
                </a:schemeClr>
              </a:gs>
              <a:gs pos="50000">
                <a:schemeClr val="bg1">
                  <a:alpha val="88000"/>
                </a:schemeClr>
              </a:gs>
              <a:gs pos="8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55926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65998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4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655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1DDBA6E-7B38-4B62-B835-4B886BAD4446}"/>
              </a:ext>
            </a:extLst>
          </p:cNvPr>
          <p:cNvSpPr/>
          <p:nvPr userDrawn="1"/>
        </p:nvSpPr>
        <p:spPr>
          <a:xfrm flipH="1">
            <a:off x="0" y="2283717"/>
            <a:ext cx="9144000" cy="1264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>
            <a:extLst>
              <a:ext uri="{FF2B5EF4-FFF2-40B4-BE49-F238E27FC236}">
                <a16:creationId xmlns="" xmlns:a16="http://schemas.microsoft.com/office/drawing/2014/main" id="{40E17F4A-BF79-43E6-BAA8-31A909BF2F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34761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5D7503B6-0FBE-4B65-A51F-9EAD18B8D87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55527" y="148576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159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65889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2196470"/>
            <a:ext cx="4427984" cy="5303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16016" y="2726814"/>
            <a:ext cx="442798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119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56511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02"/>
            <a:ext cx="9144000" cy="4011508"/>
          </a:xfrm>
          <a:prstGeom prst="flowChartMerge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1091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168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843558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1419622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71600" y="1827287"/>
            <a:ext cx="7272808" cy="230425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 userDrawn="1"/>
        </p:nvSpPr>
        <p:spPr>
          <a:xfrm>
            <a:off x="1403648" y="1044724"/>
            <a:ext cx="1584176" cy="1584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123478"/>
            <a:ext cx="666023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83768" y="699542"/>
            <a:ext cx="666023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5404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49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73" r:id="rId3"/>
    <p:sldLayoutId id="2147483662" r:id="rId4"/>
    <p:sldLayoutId id="2147483663" r:id="rId5"/>
    <p:sldLayoutId id="2147483661" r:id="rId6"/>
    <p:sldLayoutId id="2147483660" r:id="rId7"/>
    <p:sldLayoutId id="2147483665" r:id="rId8"/>
    <p:sldLayoutId id="2147483672" r:id="rId9"/>
    <p:sldLayoutId id="2147483675" r:id="rId10"/>
    <p:sldLayoutId id="2147483674" r:id="rId11"/>
    <p:sldLayoutId id="2147483656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iNethra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Value Proposition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9030" y="1207676"/>
            <a:ext cx="1118834" cy="964512"/>
            <a:chOff x="1187624" y="962976"/>
            <a:chExt cx="1044000" cy="900000"/>
          </a:xfrm>
        </p:grpSpPr>
        <p:sp>
          <p:nvSpPr>
            <p:cNvPr id="5" name="Hexagon 4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Hexagon 5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34948" y="1798545"/>
            <a:ext cx="1118834" cy="964512"/>
            <a:chOff x="1187624" y="962976"/>
            <a:chExt cx="1044000" cy="900000"/>
          </a:xfrm>
        </p:grpSpPr>
        <p:sp>
          <p:nvSpPr>
            <p:cNvPr id="8" name="Hexagon 7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Hexagon 8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97183" y="2330613"/>
            <a:ext cx="1118834" cy="964512"/>
            <a:chOff x="1187624" y="962976"/>
            <a:chExt cx="1044000" cy="900000"/>
          </a:xfrm>
        </p:grpSpPr>
        <p:sp>
          <p:nvSpPr>
            <p:cNvPr id="11" name="Hexagon 10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Hexagon 11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73949" y="2913788"/>
            <a:ext cx="1118834" cy="964512"/>
            <a:chOff x="1187624" y="962976"/>
            <a:chExt cx="1044000" cy="900000"/>
          </a:xfrm>
        </p:grpSpPr>
        <p:sp>
          <p:nvSpPr>
            <p:cNvPr id="14" name="Hexagon 13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Hexagon 14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73084" y="3529380"/>
            <a:ext cx="1118834" cy="964512"/>
            <a:chOff x="1187624" y="962976"/>
            <a:chExt cx="1044000" cy="900000"/>
          </a:xfrm>
        </p:grpSpPr>
        <p:sp>
          <p:nvSpPr>
            <p:cNvPr id="17" name="Hexagon 16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Hexagon 17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191696" y="4030252"/>
            <a:ext cx="1217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Reduces Cost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32" y="2950065"/>
            <a:ext cx="1326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Connects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19732" y="3470523"/>
            <a:ext cx="267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Reduces Efforts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6" y="2427734"/>
            <a:ext cx="140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Saves Time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477D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758" y="3092109"/>
            <a:ext cx="662863" cy="626359"/>
          </a:xfrm>
          <a:prstGeom prst="rect">
            <a:avLst/>
          </a:prstGeom>
          <a:noFill/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36B58"/>
              </a:clrFrom>
              <a:clrTo>
                <a:srgbClr val="E36B5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51" y="2055303"/>
            <a:ext cx="700104" cy="47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Donut 22"/>
          <p:cNvSpPr>
            <a:spLocks noChangeAspect="1"/>
          </p:cNvSpPr>
          <p:nvPr/>
        </p:nvSpPr>
        <p:spPr>
          <a:xfrm>
            <a:off x="2339752" y="2290848"/>
            <a:ext cx="155494" cy="79644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78" y="2574173"/>
            <a:ext cx="646131" cy="51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99E265"/>
              </a:clrFrom>
              <a:clrTo>
                <a:srgbClr val="99E26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786753"/>
            <a:ext cx="486999" cy="4869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47231" y="466590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Wellness</a:t>
            </a: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4" y="1392218"/>
            <a:ext cx="609166" cy="6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15779"/>
          <a:stretch>
            <a:fillRect/>
          </a:stretch>
        </p:blipFill>
        <p:spPr>
          <a:xfrm>
            <a:off x="463352" y="1491630"/>
            <a:ext cx="2546536" cy="3024336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b="4439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841236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Competitors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4848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419872" y="1555034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1924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3568" y="3788319"/>
            <a:ext cx="2106104" cy="64807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3518947" y="3751034"/>
            <a:ext cx="2106104" cy="64807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354328" y="3760843"/>
            <a:ext cx="2106104" cy="64807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05639" y="3856459"/>
            <a:ext cx="1872209" cy="511791"/>
            <a:chOff x="3779911" y="3327771"/>
            <a:chExt cx="1584178" cy="511791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3Nethra</a:t>
              </a: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5,50,000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5895" y="3842721"/>
            <a:ext cx="1872209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Zeiss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3,00,000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66151" y="3828983"/>
            <a:ext cx="1872209" cy="511791"/>
            <a:chOff x="3779911" y="3327771"/>
            <a:chExt cx="1584178" cy="511791"/>
          </a:xfrm>
          <a:solidFill>
            <a:srgbClr val="477DC7">
              <a:alpha val="80000"/>
            </a:srgbClr>
          </a:solidFill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52" y="1601662"/>
            <a:ext cx="2132516" cy="26094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370713" y="3794634"/>
            <a:ext cx="2106104" cy="64807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Jaiz</a:t>
            </a:r>
            <a:r>
              <a:rPr lang="en-US" altLang="ko-KR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RetiCam</a:t>
            </a:r>
          </a:p>
          <a:p>
            <a:pPr algn="ctr"/>
            <a:r>
              <a:rPr lang="en-US" altLang="ko-KR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India</a:t>
            </a:r>
            <a:endParaRPr lang="ko-KR" alt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Frame 35"/>
          <p:cNvSpPr/>
          <p:nvPr/>
        </p:nvSpPr>
        <p:spPr>
          <a:xfrm>
            <a:off x="6222404" y="1552080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2" b="14962"/>
          <a:stretch/>
        </p:blipFill>
        <p:spPr bwMode="auto">
          <a:xfrm>
            <a:off x="6115749" y="1466986"/>
            <a:ext cx="2573013" cy="232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452677" y="3828983"/>
            <a:ext cx="2106104" cy="64807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Frame 39"/>
          <p:cNvSpPr/>
          <p:nvPr/>
        </p:nvSpPr>
        <p:spPr>
          <a:xfrm>
            <a:off x="6156176" y="1601662"/>
            <a:ext cx="2532586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2240" y="386789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Jaiz Reticam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20,000</a:t>
            </a:r>
          </a:p>
        </p:txBody>
      </p:sp>
    </p:spTree>
    <p:extLst>
      <p:ext uri="{BB962C8B-B14F-4D97-AF65-F5344CB8AC3E}">
        <p14:creationId xmlns:p14="http://schemas.microsoft.com/office/powerpoint/2010/main" val="11374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841236"/>
          </a:xfrm>
        </p:spPr>
        <p:txBody>
          <a:bodyPr/>
          <a:lstStyle/>
          <a:p>
            <a:r>
              <a:rPr lang="en-US" dirty="0"/>
              <a:t>Competition Analysis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00249"/>
              </p:ext>
            </p:extLst>
          </p:nvPr>
        </p:nvGraphicFramePr>
        <p:xfrm>
          <a:off x="1907704" y="1196160"/>
          <a:ext cx="5690291" cy="3357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62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3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37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727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379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14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Features 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Visuscout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(Zeiss) 100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3nethra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classic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Jaiz Reti cam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iNethra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(Our Product)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2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Medium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Large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Small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Small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Portability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portable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Presence of           expertise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Not needed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Needed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Needed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 needed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5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Cost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Highly expensive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Expensive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Reasonable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Reasonable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Transportation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difficult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       difficult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Easy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Easy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Price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3,00,000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5,50,000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20,000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15,000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Mydriatic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Non- 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Non- 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Availability areas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Rarely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Rarely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Easily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Easily available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Power consumption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Requires High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Requires high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Moderate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Moderate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Computer Vision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   </a:t>
                      </a:r>
                      <a:r>
                        <a:rPr lang="en-US" sz="1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r>
                        <a:rPr lang="en-US" sz="10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n-US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underprocess</a:t>
                      </a:r>
                      <a:r>
                        <a:rPr lang="en-US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Camera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Fundus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Fundus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iPhone,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MOTO</a:t>
                      </a:r>
                      <a:r>
                        <a:rPr lang="en-US" sz="1000" baseline="0" dirty="0">
                          <a:effectLst/>
                        </a:rPr>
                        <a:t> G2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Any mobile         camera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8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769228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Marketing Strategy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44662" y="1453640"/>
            <a:ext cx="2949331" cy="3240360"/>
            <a:chOff x="3011677" y="1500367"/>
            <a:chExt cx="2875838" cy="3159615"/>
          </a:xfrm>
        </p:grpSpPr>
        <p:grpSp>
          <p:nvGrpSpPr>
            <p:cNvPr id="5" name="Group 4"/>
            <p:cNvGrpSpPr/>
            <p:nvPr/>
          </p:nvGrpSpPr>
          <p:grpSpPr>
            <a:xfrm>
              <a:off x="3011677" y="1500367"/>
              <a:ext cx="2875838" cy="1397133"/>
              <a:chOff x="2956749" y="1385331"/>
              <a:chExt cx="2875838" cy="1397133"/>
            </a:xfrm>
          </p:grpSpPr>
          <p:sp>
            <p:nvSpPr>
              <p:cNvPr id="9" name="Round Same Side Corner Rectangle 1"/>
              <p:cNvSpPr/>
              <p:nvPr/>
            </p:nvSpPr>
            <p:spPr>
              <a:xfrm rot="18900000">
                <a:off x="2956749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ound Same Side Corner Rectangle 1"/>
              <p:cNvSpPr/>
              <p:nvPr/>
            </p:nvSpPr>
            <p:spPr>
              <a:xfrm rot="2700000">
                <a:off x="4684942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V="1">
              <a:off x="3011677" y="3262849"/>
              <a:ext cx="2875838" cy="1397133"/>
              <a:chOff x="2956749" y="1385331"/>
              <a:chExt cx="2875838" cy="1397133"/>
            </a:xfrm>
          </p:grpSpPr>
          <p:sp>
            <p:nvSpPr>
              <p:cNvPr id="7" name="Round Same Side Corner Rectangle 1"/>
              <p:cNvSpPr/>
              <p:nvPr/>
            </p:nvSpPr>
            <p:spPr>
              <a:xfrm rot="18900000">
                <a:off x="2956749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ound Same Side Corner Rectangle 1"/>
              <p:cNvSpPr/>
              <p:nvPr/>
            </p:nvSpPr>
            <p:spPr>
              <a:xfrm rot="2700000">
                <a:off x="4684942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Oval 10"/>
          <p:cNvSpPr/>
          <p:nvPr/>
        </p:nvSpPr>
        <p:spPr>
          <a:xfrm>
            <a:off x="3115938" y="2622751"/>
            <a:ext cx="485628" cy="485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4105949" y="4025277"/>
            <a:ext cx="485628" cy="485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318630" y="3041390"/>
            <a:ext cx="485628" cy="485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4544475" y="1732310"/>
            <a:ext cx="485628" cy="485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3917108" y="2464507"/>
            <a:ext cx="1224136" cy="12241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34716" y="265957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3253" y="177506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7408" y="308454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4727" y="40680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9448" y="2904890"/>
            <a:ext cx="1261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87624" y="3660582"/>
            <a:ext cx="1800200" cy="896034"/>
            <a:chOff x="3017859" y="4310610"/>
            <a:chExt cx="1870812" cy="896034"/>
          </a:xfrm>
        </p:grpSpPr>
        <p:sp>
          <p:nvSpPr>
            <p:cNvPr id="28" name="TextBox 27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Customers</a:t>
              </a: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Influencers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43132" y="3258731"/>
            <a:ext cx="2664296" cy="1080700"/>
            <a:chOff x="3017859" y="4310610"/>
            <a:chExt cx="1870812" cy="1080700"/>
          </a:xfrm>
        </p:grpSpPr>
        <p:sp>
          <p:nvSpPr>
            <p:cNvPr id="31" name="TextBox 30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Directly to customers through demos</a:t>
              </a: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Social Media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Channel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1357" y="1803384"/>
            <a:ext cx="2664296" cy="1265366"/>
            <a:chOff x="3017859" y="4310610"/>
            <a:chExt cx="1870812" cy="1265366"/>
          </a:xfrm>
        </p:grpSpPr>
        <p:sp>
          <p:nvSpPr>
            <p:cNvPr id="34" name="TextBox 33"/>
            <p:cNvSpPr txBox="1"/>
            <p:nvPr/>
          </p:nvSpPr>
          <p:spPr>
            <a:xfrm>
              <a:off x="3021856" y="4560313"/>
              <a:ext cx="18668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r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Public Health Care Centers(PHC’s)</a:t>
              </a:r>
            </a:p>
            <a:p>
              <a:pPr marL="171450" indent="-171450" algn="r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Optical Eye Care Clinics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Targeted Customers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52042" y="2931790"/>
            <a:ext cx="174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Market Strategy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395533" y="1790699"/>
            <a:ext cx="1706131" cy="905544"/>
            <a:chOff x="3017859" y="4457621"/>
            <a:chExt cx="1601617" cy="358749"/>
          </a:xfrm>
        </p:grpSpPr>
        <p:sp>
          <p:nvSpPr>
            <p:cNvPr id="40" name="TextBox 39"/>
            <p:cNvSpPr txBox="1"/>
            <p:nvPr/>
          </p:nvSpPr>
          <p:spPr>
            <a:xfrm>
              <a:off x="3021856" y="4560313"/>
              <a:ext cx="1597620" cy="25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People in Rural Areas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17859" y="4457621"/>
              <a:ext cx="1194842" cy="109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Consumers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0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91324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Meet the Team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79904"/>
              </p:ext>
            </p:extLst>
          </p:nvPr>
        </p:nvGraphicFramePr>
        <p:xfrm>
          <a:off x="610433" y="1379180"/>
          <a:ext cx="1823864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Srija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rd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Android App Development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00719"/>
              </p:ext>
            </p:extLst>
          </p:nvPr>
        </p:nvGraphicFramePr>
        <p:xfrm>
          <a:off x="2636011" y="1379180"/>
          <a:ext cx="1823864" cy="306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Sai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Sowmya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ECE 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 year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Device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</a:rPr>
                        <a:t> Design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23513"/>
              </p:ext>
            </p:extLst>
          </p:nvPr>
        </p:nvGraphicFramePr>
        <p:xfrm>
          <a:off x="4631575" y="1384230"/>
          <a:ext cx="1884641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6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Bhavya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Sri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nd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algn="ctr" latinLnBrk="1"/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Study of Eye Disease &amp; Market Research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61896"/>
              </p:ext>
            </p:extLst>
          </p:nvPr>
        </p:nvGraphicFramePr>
        <p:xfrm>
          <a:off x="6732240" y="1347614"/>
          <a:ext cx="1851399" cy="3163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3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8384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158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3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D. Neelima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14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 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nd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Image Processing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/>
          <a:stretch/>
        </p:blipFill>
        <p:spPr bwMode="auto">
          <a:xfrm>
            <a:off x="6732240" y="1344545"/>
            <a:ext cx="1872208" cy="13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Hi\Desktop\Srija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6" t="46418" r="41722" b="39281"/>
          <a:stretch/>
        </p:blipFill>
        <p:spPr bwMode="auto">
          <a:xfrm>
            <a:off x="625310" y="1415825"/>
            <a:ext cx="1796232" cy="11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9" t="2862" r="15147" b="53750"/>
          <a:stretch/>
        </p:blipFill>
        <p:spPr bwMode="auto">
          <a:xfrm>
            <a:off x="4640763" y="1395304"/>
            <a:ext cx="187220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95304"/>
            <a:ext cx="1820987" cy="11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iNethra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481196"/>
          </a:xfrm>
        </p:spPr>
        <p:txBody>
          <a:bodyPr>
            <a:noAutofit/>
          </a:bodyPr>
          <a:lstStyle/>
          <a:p>
            <a:r>
              <a:rPr lang="en-US" dirty="0" smtClean="0"/>
              <a:t>Status: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05958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Capturing retinal images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Sending the images to doctors through ‘iNethra’ app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274" y="2234031"/>
            <a:ext cx="76328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4"/>
                </a:solidFill>
              </a:rPr>
              <a:t>Next Step 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Image Processing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Adding </a:t>
            </a:r>
            <a:r>
              <a:rPr lang="en-US" dirty="0"/>
              <a:t>G</a:t>
            </a:r>
            <a:r>
              <a:rPr lang="en-US" dirty="0" smtClean="0"/>
              <a:t>oogle maps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62590"/>
            <a:ext cx="3801043" cy="262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8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19060" r="6001" b="11309"/>
          <a:stretch/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We’d Love your Feedback!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67944" y="267494"/>
            <a:ext cx="50760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Problem Statement</a:t>
            </a:r>
          </a:p>
        </p:txBody>
      </p:sp>
      <p:sp>
        <p:nvSpPr>
          <p:cNvPr id="15" name="직사각형 55"/>
          <p:cNvSpPr/>
          <p:nvPr/>
        </p:nvSpPr>
        <p:spPr>
          <a:xfrm>
            <a:off x="4860032" y="1718687"/>
            <a:ext cx="273538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LACK OF 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58881" y="2196654"/>
            <a:ext cx="3589583" cy="576262"/>
            <a:chOff x="5014865" y="1008782"/>
            <a:chExt cx="5697537" cy="576262"/>
          </a:xfrm>
        </p:grpSpPr>
        <p:sp>
          <p:nvSpPr>
            <p:cNvPr id="19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직사각형 55"/>
          <p:cNvSpPr/>
          <p:nvPr/>
        </p:nvSpPr>
        <p:spPr>
          <a:xfrm>
            <a:off x="5367126" y="2345978"/>
            <a:ext cx="328532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Awareness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eye diseases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Rural People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kumimoji="0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타원 64"/>
          <p:cNvSpPr/>
          <p:nvPr/>
        </p:nvSpPr>
        <p:spPr>
          <a:xfrm>
            <a:off x="4460207" y="2168079"/>
            <a:ext cx="601821" cy="604837"/>
          </a:xfrm>
          <a:prstGeom prst="ellipse">
            <a:avLst/>
          </a:prstGeom>
          <a:solidFill>
            <a:schemeClr val="accent4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6815" y="2239665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58881" y="3132758"/>
            <a:ext cx="3589583" cy="576262"/>
            <a:chOff x="5014865" y="1008782"/>
            <a:chExt cx="5697537" cy="576262"/>
          </a:xfrm>
        </p:grpSpPr>
        <p:sp>
          <p:nvSpPr>
            <p:cNvPr id="25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직사각형 55"/>
          <p:cNvSpPr/>
          <p:nvPr/>
        </p:nvSpPr>
        <p:spPr>
          <a:xfrm>
            <a:off x="5542865" y="3282390"/>
            <a:ext cx="203934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Resources for </a:t>
            </a: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DIAGNOSIS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타원 64"/>
          <p:cNvSpPr/>
          <p:nvPr/>
        </p:nvSpPr>
        <p:spPr>
          <a:xfrm>
            <a:off x="4460207" y="3104183"/>
            <a:ext cx="601821" cy="604837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56815" y="317576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158881" y="4068862"/>
            <a:ext cx="3589583" cy="576262"/>
            <a:chOff x="5014865" y="1008782"/>
            <a:chExt cx="5697537" cy="576262"/>
          </a:xfrm>
        </p:grpSpPr>
        <p:sp>
          <p:nvSpPr>
            <p:cNvPr id="31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직사각형 55"/>
          <p:cNvSpPr/>
          <p:nvPr/>
        </p:nvSpPr>
        <p:spPr>
          <a:xfrm>
            <a:off x="5572932" y="4218494"/>
            <a:ext cx="149111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Expertise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Doctors</a:t>
            </a:r>
            <a:endParaRPr kumimoji="0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타원 64"/>
          <p:cNvSpPr/>
          <p:nvPr/>
        </p:nvSpPr>
        <p:spPr>
          <a:xfrm>
            <a:off x="4460207" y="4040287"/>
            <a:ext cx="601821" cy="604837"/>
          </a:xfrm>
          <a:prstGeom prst="ellipse">
            <a:avLst/>
          </a:prstGeom>
          <a:solidFill>
            <a:schemeClr val="accent4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6815" y="4111873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5486"/>
            <a:ext cx="4896544" cy="792088"/>
          </a:xfrm>
        </p:spPr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248" y="2088268"/>
            <a:ext cx="241736" cy="972298"/>
            <a:chOff x="3787690" y="1935211"/>
            <a:chExt cx="241736" cy="972298"/>
          </a:xfrm>
        </p:grpSpPr>
        <p:sp>
          <p:nvSpPr>
            <p:cNvPr id="5" name="Rectangle 4"/>
            <p:cNvSpPr/>
            <p:nvPr/>
          </p:nvSpPr>
          <p:spPr>
            <a:xfrm rot="1411581">
              <a:off x="3787690" y="1935211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4"/>
            <p:cNvSpPr/>
            <p:nvPr/>
          </p:nvSpPr>
          <p:spPr>
            <a:xfrm rot="1411581">
              <a:off x="3860623" y="2281702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16016" y="987574"/>
            <a:ext cx="401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/>
              <a:t>A smart phone attachable device which</a:t>
            </a:r>
          </a:p>
          <a:p>
            <a:r>
              <a:rPr lang="en-US" sz="1400" dirty="0" smtClean="0"/>
              <a:t> captures retinal images clearly and analyzes </a:t>
            </a:r>
          </a:p>
          <a:p>
            <a:r>
              <a:rPr lang="en-US" sz="1400" dirty="0" smtClean="0"/>
              <a:t> with an app (iNethra) to detect eye diseases</a:t>
            </a:r>
            <a:endParaRPr lang="en-US" sz="14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2697182"/>
            <a:ext cx="3555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Easily </a:t>
            </a:r>
            <a:r>
              <a:rPr lang="en-US" sz="1400" dirty="0" smtClean="0"/>
              <a:t>Scan able </a:t>
            </a:r>
            <a:r>
              <a:rPr lang="en-US" sz="1400" dirty="0"/>
              <a:t>device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/>
              <a:t>Sending </a:t>
            </a:r>
            <a:r>
              <a:rPr lang="en-US" sz="1400" dirty="0"/>
              <a:t>the patient details along with   their images to the  </a:t>
            </a:r>
            <a:r>
              <a:rPr lang="en-US" sz="1400" b="1" dirty="0" smtClean="0"/>
              <a:t>expert</a:t>
            </a:r>
            <a:r>
              <a:rPr lang="en-US" sz="1400" dirty="0" smtClean="0"/>
              <a:t> doctors 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148064" y="3355707"/>
            <a:ext cx="36278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By analyzing the images, doctor sends  the </a:t>
            </a:r>
            <a:r>
              <a:rPr lang="en-US" sz="1400" dirty="0" smtClean="0"/>
              <a:t>feedback</a:t>
            </a:r>
            <a:r>
              <a:rPr lang="en-US" sz="1400" dirty="0" smtClean="0"/>
              <a:t> </a:t>
            </a:r>
            <a:r>
              <a:rPr lang="en-US" sz="1400" dirty="0"/>
              <a:t>through </a:t>
            </a:r>
            <a:r>
              <a:rPr lang="en-US" sz="1400" b="1" dirty="0"/>
              <a:t>iNethra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58888" y="3849310"/>
            <a:ext cx="3949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/>
              <a:t>Referring</a:t>
            </a:r>
            <a:r>
              <a:rPr lang="en-US" sz="1400" dirty="0"/>
              <a:t> the expertise doctor to the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dirty="0" smtClean="0"/>
              <a:t>patient </a:t>
            </a:r>
            <a:r>
              <a:rPr lang="en-US" sz="1400" dirty="0"/>
              <a:t>based on the results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14429" b="23893"/>
          <a:stretch/>
        </p:blipFill>
        <p:spPr>
          <a:xfrm>
            <a:off x="323528" y="987574"/>
            <a:ext cx="3213033" cy="27682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16016" y="199568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Features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Disease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34761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Glaucoma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85167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Diabetic Retinopathy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4277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Hypertension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293179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Retinal detachment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386789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50785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Age Related Macular Degeneration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401191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2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Mechanism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843558"/>
            <a:ext cx="4981575" cy="39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INETHRA   APP</a:t>
            </a:r>
          </a:p>
        </p:txBody>
      </p:sp>
      <p:pic>
        <p:nvPicPr>
          <p:cNvPr id="4" name="Picture 6" descr="C:\Users\Hi\Downloads\Screenshot_2019-06-11-15-01-55-326_com.example.inethra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5" y="987574"/>
            <a:ext cx="822052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7573"/>
            <a:ext cx="912245" cy="11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7" y="1026982"/>
            <a:ext cx="912244" cy="104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58" y="987572"/>
            <a:ext cx="928148" cy="1040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37" y="987571"/>
            <a:ext cx="902539" cy="103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D2835C"/>
              </a:clrFrom>
              <a:clrTo>
                <a:srgbClr val="D2835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3423" r="3419"/>
          <a:stretch/>
        </p:blipFill>
        <p:spPr bwMode="auto">
          <a:xfrm>
            <a:off x="7596336" y="3003798"/>
            <a:ext cx="904155" cy="146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Users\Hi\Downloads\rgb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041000"/>
            <a:ext cx="912244" cy="138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88" y="2858526"/>
            <a:ext cx="1371600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76" y="3041000"/>
            <a:ext cx="973435" cy="138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5696" y="1507930"/>
            <a:ext cx="432048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649450" y="1507930"/>
            <a:ext cx="360040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76056" y="1507930"/>
            <a:ext cx="576064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780388" y="1507930"/>
            <a:ext cx="599924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884368" y="2139702"/>
            <a:ext cx="164045" cy="648072"/>
          </a:xfrm>
          <a:prstGeom prst="down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876256" y="3579862"/>
            <a:ext cx="576064" cy="118632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2827270" y="2210454"/>
            <a:ext cx="164045" cy="648072"/>
          </a:xfrm>
          <a:prstGeom prst="down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491880" y="3634635"/>
            <a:ext cx="489990" cy="140671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220072" y="3617078"/>
            <a:ext cx="515686" cy="145274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609782" y="2211710"/>
            <a:ext cx="162018" cy="648072"/>
          </a:xfrm>
          <a:prstGeom prst="downArrow">
            <a:avLst/>
          </a:prstGeom>
          <a:solidFill>
            <a:srgbClr val="477DC7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Market Research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95736" y="1112549"/>
            <a:ext cx="2039805" cy="1154162"/>
            <a:chOff x="685509" y="3362835"/>
            <a:chExt cx="2177788" cy="1154162"/>
          </a:xfrm>
        </p:grpSpPr>
        <p:sp>
          <p:nvSpPr>
            <p:cNvPr id="21" name="TextBox 20"/>
            <p:cNvSpPr txBox="1"/>
            <p:nvPr/>
          </p:nvSpPr>
          <p:spPr>
            <a:xfrm>
              <a:off x="685509" y="3501334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 Sai baba Goud ,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Padma Shri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Medicine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President of National Society of prevention of blindness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95736" y="2732890"/>
            <a:ext cx="1980757" cy="461665"/>
            <a:chOff x="803640" y="3291831"/>
            <a:chExt cx="2114745" cy="366874"/>
          </a:xfrm>
        </p:grpSpPr>
        <p:sp>
          <p:nvSpPr>
            <p:cNvPr id="24" name="TextBox 23"/>
            <p:cNvSpPr txBox="1"/>
            <p:nvPr/>
          </p:nvSpPr>
          <p:spPr>
            <a:xfrm>
              <a:off x="858728" y="3291831"/>
              <a:ext cx="2059657" cy="366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Dr.Jagadeesh Ophthalmologist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7"/>
              <a:ext cx="2059657" cy="220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00192" y="1110840"/>
            <a:ext cx="1929159" cy="812509"/>
            <a:chOff x="803640" y="3362835"/>
            <a:chExt cx="2059657" cy="1027271"/>
          </a:xfrm>
        </p:grpSpPr>
        <p:sp>
          <p:nvSpPr>
            <p:cNvPr id="27" name="TextBox 26"/>
            <p:cNvSpPr txBox="1"/>
            <p:nvPr/>
          </p:nvSpPr>
          <p:spPr>
            <a:xfrm>
              <a:off x="876385" y="3572937"/>
              <a:ext cx="1914165" cy="81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 Madhavi Latha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MBBS,DNB-Ophthalmologist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402707" y="2455895"/>
            <a:ext cx="1929159" cy="650148"/>
            <a:chOff x="803640" y="3362835"/>
            <a:chExt cx="2059657" cy="650148"/>
          </a:xfrm>
        </p:grpSpPr>
        <p:sp>
          <p:nvSpPr>
            <p:cNvPr id="30" name="TextBox 29"/>
            <p:cNvSpPr txBox="1"/>
            <p:nvPr/>
          </p:nvSpPr>
          <p:spPr>
            <a:xfrm>
              <a:off x="804673" y="3551318"/>
              <a:ext cx="1998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Dr.Vijay Krishna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Ophthalmologist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1D2AD2CC-8BDF-44BE-B9ED-082E0E5E4E76}"/>
              </a:ext>
            </a:extLst>
          </p:cNvPr>
          <p:cNvGrpSpPr/>
          <p:nvPr/>
        </p:nvGrpSpPr>
        <p:grpSpPr>
          <a:xfrm>
            <a:off x="2247334" y="3839349"/>
            <a:ext cx="1981120" cy="597181"/>
            <a:chOff x="748164" y="3362835"/>
            <a:chExt cx="2115133" cy="597181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AC6B9F7-7077-49EC-917F-887869D10839}"/>
                </a:ext>
              </a:extLst>
            </p:cNvPr>
            <p:cNvSpPr txBox="1"/>
            <p:nvPr/>
          </p:nvSpPr>
          <p:spPr>
            <a:xfrm>
              <a:off x="748164" y="3498351"/>
              <a:ext cx="1998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Dr.Meenakshi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Ophthalmologist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4B2B2B2-EDA1-40F3-BF57-F005784D4C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pushpagiri eye hospital">
            <a:extLst>
              <a:ext uri="{FF2B5EF4-FFF2-40B4-BE49-F238E27FC236}">
                <a16:creationId xmlns="" xmlns:a16="http://schemas.microsoft.com/office/drawing/2014/main" id="{71241784-8BC4-4495-A771-255DADDC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59" y="2553831"/>
            <a:ext cx="1283777" cy="7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asan eye hospital">
            <a:extLst>
              <a:ext uri="{FF2B5EF4-FFF2-40B4-BE49-F238E27FC236}">
                <a16:creationId xmlns="" xmlns:a16="http://schemas.microsoft.com/office/drawing/2014/main" id="{1B770165-D588-4C53-886A-29B6ED4B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" y="3746191"/>
            <a:ext cx="1197791" cy="74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xivision eye hospital">
            <a:extLst>
              <a:ext uri="{FF2B5EF4-FFF2-40B4-BE49-F238E27FC236}">
                <a16:creationId xmlns="" xmlns:a16="http://schemas.microsoft.com/office/drawing/2014/main" id="{9FF67260-EF7D-4E5A-8746-50BE7B5B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61" y="1227124"/>
            <a:ext cx="1473213" cy="7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5" descr="Image result for eswar eye hospi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Image result for eswar eye hospit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9" descr="Image result for eswar eye hospita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Image result for eswar eye hospi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3" descr="Image result for eswar eye hosp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eswar eye hospital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DEE1E8"/>
              </a:clrFrom>
              <a:clrTo>
                <a:srgbClr val="DE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3" t="26323" r="3026" b="49353"/>
          <a:stretch/>
        </p:blipFill>
        <p:spPr bwMode="auto">
          <a:xfrm>
            <a:off x="810331" y="2679274"/>
            <a:ext cx="1197791" cy="64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7" y="1280820"/>
            <a:ext cx="1355401" cy="79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306382" y="1112549"/>
            <a:ext cx="1976556" cy="550964"/>
            <a:chOff x="803640" y="3362835"/>
            <a:chExt cx="2110261" cy="550964"/>
          </a:xfrm>
        </p:grpSpPr>
        <p:sp>
          <p:nvSpPr>
            <p:cNvPr id="21" name="TextBox 20"/>
            <p:cNvSpPr txBox="1"/>
            <p:nvPr/>
          </p:nvSpPr>
          <p:spPr>
            <a:xfrm>
              <a:off x="854244" y="363680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00192" y="1110842"/>
            <a:ext cx="1929159" cy="443177"/>
            <a:chOff x="803640" y="3362835"/>
            <a:chExt cx="2059657" cy="560317"/>
          </a:xfrm>
        </p:grpSpPr>
        <p:sp>
          <p:nvSpPr>
            <p:cNvPr id="27" name="TextBox 26"/>
            <p:cNvSpPr txBox="1"/>
            <p:nvPr/>
          </p:nvSpPr>
          <p:spPr>
            <a:xfrm>
              <a:off x="876385" y="3572937"/>
              <a:ext cx="1914165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24128" y="2455895"/>
            <a:ext cx="2607738" cy="412513"/>
            <a:chOff x="79159" y="3362835"/>
            <a:chExt cx="2784138" cy="412513"/>
          </a:xfrm>
        </p:grpSpPr>
        <p:sp>
          <p:nvSpPr>
            <p:cNvPr id="30" name="TextBox 29"/>
            <p:cNvSpPr txBox="1"/>
            <p:nvPr/>
          </p:nvSpPr>
          <p:spPr>
            <a:xfrm>
              <a:off x="79159" y="3498349"/>
              <a:ext cx="1998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1D2AD2CC-8BDF-44BE-B9ED-082E0E5E4E76}"/>
              </a:ext>
            </a:extLst>
          </p:cNvPr>
          <p:cNvGrpSpPr/>
          <p:nvPr/>
        </p:nvGrpSpPr>
        <p:grpSpPr>
          <a:xfrm>
            <a:off x="2247334" y="3839349"/>
            <a:ext cx="1981120" cy="412515"/>
            <a:chOff x="748164" y="3362835"/>
            <a:chExt cx="2115133" cy="412515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AC6B9F7-7077-49EC-917F-887869D10839}"/>
                </a:ext>
              </a:extLst>
            </p:cNvPr>
            <p:cNvSpPr txBox="1"/>
            <p:nvPr/>
          </p:nvSpPr>
          <p:spPr>
            <a:xfrm>
              <a:off x="748164" y="3498351"/>
              <a:ext cx="1998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4B2B2B2-EDA1-40F3-BF57-F005784D4C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AutoShape 5" descr="Image result for eswar eye hospi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Image result for eswar eye hospit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9" descr="Image result for eswar eye hospita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Image result for eswar eye hospi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3" descr="Image result for eswar eye hosp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eswar eye hospital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6" y="183432"/>
            <a:ext cx="2088232" cy="1872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81" y="217721"/>
            <a:ext cx="2261245" cy="1872208"/>
          </a:xfrm>
          <a:prstGeom prst="rect">
            <a:avLst/>
          </a:prstGeom>
        </p:spPr>
      </p:pic>
      <p:sp>
        <p:nvSpPr>
          <p:cNvPr id="3" name="AutoShape 2" descr="blob:https://web.whatsapp.com/22af3479-c2a7-4687-8bf4-22000675b960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67" y="131320"/>
            <a:ext cx="2417765" cy="196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blob:https://web.whatsapp.com/4aa2ebc1-f826-43bb-aa5f-eac22825f638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2"/>
          <a:stretch/>
        </p:blipFill>
        <p:spPr bwMode="auto">
          <a:xfrm>
            <a:off x="40820" y="174557"/>
            <a:ext cx="2099585" cy="219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67" y="2283718"/>
            <a:ext cx="2223465" cy="215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35" y="2732894"/>
            <a:ext cx="1761135" cy="18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327" y="2561891"/>
            <a:ext cx="2461869" cy="215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" y="2433066"/>
            <a:ext cx="2381159" cy="264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7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7" r="3774"/>
          <a:stretch/>
        </p:blipFill>
        <p:spPr>
          <a:xfrm>
            <a:off x="611560" y="1501039"/>
            <a:ext cx="3399125" cy="32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28915"/>
            <a:ext cx="3924366" cy="3492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600" y="10595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Doctor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105958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Customer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757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7DC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381</Words>
  <Application>Microsoft Office PowerPoint</Application>
  <PresentationFormat>On-screen Show (16:9)</PresentationFormat>
  <Paragraphs>183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178</cp:revision>
  <dcterms:created xsi:type="dcterms:W3CDTF">2016-12-05T23:26:54Z</dcterms:created>
  <dcterms:modified xsi:type="dcterms:W3CDTF">2019-06-27T11:29:37Z</dcterms:modified>
</cp:coreProperties>
</file>